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3AFE6F-CF79-4F5A-AF53-35CC84A8C61A}">
  <a:tblStyle styleId="{4D3AFE6F-CF79-4F5A-AF53-35CC84A8C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4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cb9055e6e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cb9055e6e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c5daaec4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c5daaec4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9c5daaec4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9c5daaec4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M12= Transfer learning is fast and easy but it has limited adaptation.M13= starts with safe then carefully fine tunes for best results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c5daaec4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9c5daaec4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c5daaec4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c5daaec4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c5daaec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c5daaec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c5daaec4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9c5daaec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cb9055e6e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9cb9055e6e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9c2b36823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9c2b36823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9cb9055e6e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9cb9055e6e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c2b36823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c2b3682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c2b36823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c2b36823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c2b36823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9c2b36823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9c2b36823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9c2b36823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c2b36823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c2b36823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9c2b36823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9c2b36823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9c2b36823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9c2b36823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9c2b36823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9c2b36823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c2b36823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c2b36823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c2b36823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c2b36823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c2b368237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c2b368237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9c5daaec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9c5daaec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c5daaec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c5daaec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9cb9055e6e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9cb9055e6e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c2b36823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c2b36823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9cb9055e6e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9cb9055e6e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cb9055e6e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cb9055e6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cb9055e6e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cb9055e6e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73084daa46842c3d3.gradio.liv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94050"/>
            <a:ext cx="8520600" cy="98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Group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650">
                <a:solidFill>
                  <a:srgbClr val="1D1C1D"/>
                </a:solidFill>
                <a:highlight>
                  <a:srgbClr val="FFFFFF"/>
                </a:highlight>
              </a:rPr>
              <a:t>Group members: </a:t>
            </a:r>
            <a:r>
              <a:rPr lang="de" sz="1650">
                <a:solidFill>
                  <a:srgbClr val="1D1C1D"/>
                </a:solidFill>
                <a:highlight>
                  <a:srgbClr val="FFFFFF"/>
                </a:highlight>
              </a:rPr>
              <a:t>Inna Ivanova, Mauricio Dahbar, Sandra Vuong, Tiago Borges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13</a:t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306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de" sz="1135">
                <a:solidFill>
                  <a:schemeClr val="dk1"/>
                </a:solidFill>
              </a:rPr>
              <a:t>Used </a:t>
            </a:r>
            <a:r>
              <a:rPr b="1" lang="de" sz="1135">
                <a:solidFill>
                  <a:schemeClr val="dk1"/>
                </a:solidFill>
              </a:rPr>
              <a:t>MobileNetV2 pretrained on ImageNet</a:t>
            </a:r>
            <a:endParaRPr b="1"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de" sz="1135">
                <a:solidFill>
                  <a:schemeClr val="dk1"/>
                </a:solidFill>
              </a:rPr>
              <a:t>Fine-tuned</a:t>
            </a:r>
            <a:r>
              <a:rPr lang="de" sz="1135">
                <a:solidFill>
                  <a:schemeClr val="dk1"/>
                </a:solidFill>
              </a:rPr>
              <a:t> for our dataset to leverage learned features</a:t>
            </a:r>
            <a:br>
              <a:rPr lang="de" sz="1135">
                <a:solidFill>
                  <a:schemeClr val="dk1"/>
                </a:solidFill>
              </a:rPr>
            </a:b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de" sz="1135">
                <a:solidFill>
                  <a:schemeClr val="dk1"/>
                </a:solidFill>
              </a:rPr>
              <a:t>Achieved </a:t>
            </a:r>
            <a:r>
              <a:rPr b="1" lang="de" sz="1135">
                <a:solidFill>
                  <a:schemeClr val="dk1"/>
                </a:solidFill>
              </a:rPr>
              <a:t>≈ 94% accuracy</a:t>
            </a:r>
            <a:r>
              <a:rPr lang="de" sz="1135">
                <a:solidFill>
                  <a:schemeClr val="dk1"/>
                </a:solidFill>
              </a:rPr>
              <a:t> — best overall performance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de" sz="1135">
                <a:solidFill>
                  <a:schemeClr val="dk1"/>
                </a:solidFill>
              </a:rPr>
              <a:t>Efficient training</a:t>
            </a:r>
            <a:r>
              <a:rPr lang="de" sz="1135">
                <a:solidFill>
                  <a:schemeClr val="dk1"/>
                </a:solidFill>
              </a:rPr>
              <a:t> with strong generalization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de" sz="1135">
                <a:solidFill>
                  <a:schemeClr val="dk1"/>
                </a:solidFill>
              </a:rPr>
              <a:t>Demonstrated our </a:t>
            </a:r>
            <a:r>
              <a:rPr b="1" lang="de" sz="1135">
                <a:solidFill>
                  <a:schemeClr val="dk1"/>
                </a:solidFill>
              </a:rPr>
              <a:t>progression from simple to advanced models</a:t>
            </a:r>
            <a:endParaRPr b="1"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de" sz="1135">
                <a:solidFill>
                  <a:schemeClr val="dk1"/>
                </a:solidFill>
              </a:rPr>
              <a:t>Showed how </a:t>
            </a:r>
            <a:r>
              <a:rPr b="1" lang="de" sz="1135">
                <a:solidFill>
                  <a:schemeClr val="dk1"/>
                </a:solidFill>
              </a:rPr>
              <a:t>regularization and transfer learning</a:t>
            </a:r>
            <a:r>
              <a:rPr lang="de" sz="1135">
                <a:solidFill>
                  <a:schemeClr val="dk1"/>
                </a:solidFill>
              </a:rPr>
              <a:t> lead to a more </a:t>
            </a:r>
            <a:r>
              <a:rPr b="1" lang="de" sz="1135">
                <a:solidFill>
                  <a:schemeClr val="dk1"/>
                </a:solidFill>
              </a:rPr>
              <a:t>powerful, reliable CNN</a:t>
            </a:r>
            <a:endParaRPr b="1"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135">
              <a:solidFill>
                <a:schemeClr val="dk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0" l="0" r="51088" t="0"/>
          <a:stretch/>
        </p:blipFill>
        <p:spPr>
          <a:xfrm>
            <a:off x="3343797" y="424399"/>
            <a:ext cx="2983476" cy="22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49086" r="0" t="0"/>
          <a:stretch/>
        </p:blipFill>
        <p:spPr>
          <a:xfrm>
            <a:off x="5614161" y="2661000"/>
            <a:ext cx="3105564" cy="22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Train </a:t>
            </a:r>
            <a:r>
              <a:rPr i="1" lang="de"/>
              <a:t>OR</a:t>
            </a:r>
            <a:r>
              <a:rPr lang="de"/>
              <a:t> Optimization Techniques Used</a:t>
            </a:r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89800" y="1152475"/>
            <a:ext cx="28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🗣️ </a:t>
            </a:r>
            <a:r>
              <a:rPr i="1" lang="de" sz="1100">
                <a:solidFill>
                  <a:schemeClr val="dk1"/>
                </a:solidFill>
              </a:rPr>
              <a:t>What to say:</a:t>
            </a:r>
            <a:endParaRPr i="1" sz="1100">
              <a:solidFill>
                <a:schemeClr val="dk1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“We began with Adam for quick convergence during experimentation, then switched to SGD with momentum and Nesterov for better long-term generalization and smoother training curves.”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3786986" y="1342550"/>
            <a:ext cx="1525500" cy="10533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Adam</a:t>
            </a:r>
            <a:endParaRPr sz="2500"/>
          </a:p>
        </p:txBody>
      </p:sp>
      <p:sp>
        <p:nvSpPr>
          <p:cNvPr id="143" name="Google Shape;143;p23"/>
          <p:cNvSpPr/>
          <p:nvPr/>
        </p:nvSpPr>
        <p:spPr>
          <a:xfrm>
            <a:off x="5965611" y="2822400"/>
            <a:ext cx="1525500" cy="10533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SGD</a:t>
            </a:r>
            <a:endParaRPr sz="2500"/>
          </a:p>
        </p:txBody>
      </p:sp>
      <p:sp>
        <p:nvSpPr>
          <p:cNvPr id="144" name="Google Shape;144;p23"/>
          <p:cNvSpPr/>
          <p:nvPr/>
        </p:nvSpPr>
        <p:spPr>
          <a:xfrm rot="-2323362">
            <a:off x="5314346" y="2151270"/>
            <a:ext cx="512188" cy="71341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/>
          </a:p>
        </p:txBody>
      </p:sp>
      <p:sp>
        <p:nvSpPr>
          <p:cNvPr id="145" name="Google Shape;145;p23"/>
          <p:cNvSpPr/>
          <p:nvPr/>
        </p:nvSpPr>
        <p:spPr>
          <a:xfrm rot="8476638">
            <a:off x="5602270" y="2295567"/>
            <a:ext cx="512188" cy="71341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4"/>
          </a:p>
        </p:txBody>
      </p:sp>
      <p:sp>
        <p:nvSpPr>
          <p:cNvPr id="146" name="Google Shape;146;p23"/>
          <p:cNvSpPr/>
          <p:nvPr/>
        </p:nvSpPr>
        <p:spPr>
          <a:xfrm>
            <a:off x="4007636" y="2473950"/>
            <a:ext cx="1084200" cy="7821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Models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1, 2, 3, 5, 6, 7, 8, 12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6186261" y="3981250"/>
            <a:ext cx="1084200" cy="572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Models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4,9,10,11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6124911" y="1325150"/>
            <a:ext cx="1145400" cy="782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Model </a:t>
            </a:r>
            <a:r>
              <a:rPr lang="de"/>
              <a:t>13 with Adam and SGD</a:t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 rot="1609989">
            <a:off x="5265088" y="1114573"/>
            <a:ext cx="802847" cy="570874"/>
          </a:xfrm>
          <a:prstGeom prst="bentArrow">
            <a:avLst>
              <a:gd fmla="val 20763" name="adj1"/>
              <a:gd fmla="val 27277" name="adj2"/>
              <a:gd fmla="val 25000" name="adj3"/>
              <a:gd fmla="val 80732" name="adj4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 flipH="1" rot="2985517">
            <a:off x="6976449" y="2274878"/>
            <a:ext cx="802930" cy="570919"/>
          </a:xfrm>
          <a:prstGeom prst="bentArrow">
            <a:avLst>
              <a:gd fmla="val 20763" name="adj1"/>
              <a:gd fmla="val 27277" name="adj2"/>
              <a:gd fmla="val 25000" name="adj3"/>
              <a:gd fmla="val 80732" name="adj4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Transfer Strategies Used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32275"/>
            <a:ext cx="42054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Model 12: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 sz="1400">
                <a:solidFill>
                  <a:schemeClr val="dk1"/>
                </a:solidFill>
              </a:rPr>
              <a:t>Single-Phase transfer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 sz="1400">
                <a:solidFill>
                  <a:schemeClr val="dk1"/>
                </a:solidFill>
              </a:rPr>
              <a:t>Pre-training of MobileNetV2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 sz="1400">
                <a:solidFill>
                  <a:schemeClr val="dk1"/>
                </a:solidFill>
              </a:rPr>
              <a:t>Standard 1e-3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 sz="1400">
                <a:solidFill>
                  <a:schemeClr val="dk1"/>
                </a:solidFill>
              </a:rPr>
              <a:t>Optimizing with Adam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4791450" y="1132275"/>
            <a:ext cx="3808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Model 13: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chemeClr val="dk1"/>
                </a:solidFill>
              </a:rPr>
              <a:t>Two-Phase transfer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>
                <a:solidFill>
                  <a:schemeClr val="dk1"/>
                </a:solidFill>
              </a:rPr>
              <a:t>Pre-training of MobileNetV2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>
                <a:solidFill>
                  <a:schemeClr val="dk1"/>
                </a:solidFill>
              </a:rPr>
              <a:t>Pre-trained dataset explicitly frozen first, then half unfrozen later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>
                <a:solidFill>
                  <a:schemeClr val="dk1"/>
                </a:solidFill>
              </a:rPr>
              <a:t>Two-Phase 1e-3(head) ran 5 epochs and then 50 epochs on small cosine LR for fine-tuning.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de">
                <a:solidFill>
                  <a:schemeClr val="dk1"/>
                </a:solidFill>
              </a:rPr>
              <a:t>Optimizing with SGD, momentum and cosine schedule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5463550" y="2080250"/>
            <a:ext cx="36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827525" y="4357125"/>
            <a:ext cx="79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Optimization Techniques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300">
                <a:solidFill>
                  <a:schemeClr val="dk1"/>
                </a:solidFill>
              </a:rPr>
              <a:t>Techniques we tried out: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✅ </a:t>
            </a:r>
            <a:r>
              <a:rPr b="1" lang="de" sz="1100">
                <a:solidFill>
                  <a:schemeClr val="dk1"/>
                </a:solidFill>
              </a:rPr>
              <a:t>MixUp</a:t>
            </a:r>
            <a:r>
              <a:rPr lang="de" sz="1100">
                <a:solidFill>
                  <a:schemeClr val="dk1"/>
                </a:solidFill>
              </a:rPr>
              <a:t> - This is your </a:t>
            </a:r>
            <a:r>
              <a:rPr i="1" lang="de" sz="1100">
                <a:solidFill>
                  <a:schemeClr val="dk1"/>
                </a:solidFill>
              </a:rPr>
              <a:t>main</a:t>
            </a:r>
            <a:r>
              <a:rPr lang="de" sz="1100">
                <a:solidFill>
                  <a:schemeClr val="dk1"/>
                </a:solidFill>
              </a:rPr>
              <a:t> defense. It's incredibly effective at preventing overfitting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✅ </a:t>
            </a:r>
            <a:r>
              <a:rPr b="1" lang="de" sz="1100">
                <a:solidFill>
                  <a:schemeClr val="dk1"/>
                </a:solidFill>
              </a:rPr>
              <a:t>Weight decay (5e-4)</a:t>
            </a:r>
            <a:r>
              <a:rPr lang="de" sz="1100">
                <a:solidFill>
                  <a:schemeClr val="dk1"/>
                </a:solidFill>
              </a:rPr>
              <a:t> - L2 regularization on all conv layers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✅ </a:t>
            </a:r>
            <a:r>
              <a:rPr b="1" lang="de" sz="1100">
                <a:solidFill>
                  <a:schemeClr val="dk1"/>
                </a:solidFill>
              </a:rPr>
              <a:t>Data augmentation</a:t>
            </a:r>
            <a:r>
              <a:rPr lang="de" sz="1100">
                <a:solidFill>
                  <a:schemeClr val="dk1"/>
                </a:solidFill>
              </a:rPr>
              <a:t> - Flips, translations, zoom, crops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✅ </a:t>
            </a:r>
            <a:r>
              <a:rPr b="1" lang="de" sz="1100">
                <a:solidFill>
                  <a:schemeClr val="dk1"/>
                </a:solidFill>
              </a:rPr>
              <a:t>Dropout (0.3)</a:t>
            </a:r>
            <a:r>
              <a:rPr lang="de" sz="1100">
                <a:solidFill>
                  <a:schemeClr val="dk1"/>
                </a:solidFill>
              </a:rPr>
              <a:t> - Applied in residual blocks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✅ </a:t>
            </a:r>
            <a:r>
              <a:rPr b="1" lang="de" sz="1100">
                <a:solidFill>
                  <a:schemeClr val="dk1"/>
                </a:solidFill>
              </a:rPr>
              <a:t>Early stopping (patience=30)</a:t>
            </a:r>
            <a:r>
              <a:rPr lang="de" sz="1100">
                <a:solidFill>
                  <a:schemeClr val="dk1"/>
                </a:solidFill>
              </a:rPr>
              <a:t> - Will catch runaway overfitting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Recap and Key Takeaways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1. More Parameters ≠ Better Results (Efficiency Matters)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2. Transfer Learning is a Cheat Code (Use It!)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3. Overfitting is Real, But Manageable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4. MATCH YOUR PREPROCESSING TO HOW THE MODEL WAS TRAINED!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5. Data Augmentation: More ≠ Better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Deployment  - Demo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Gradio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link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Learnings</a:t>
            </a:r>
            <a:endParaRPr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62125" y="1072625"/>
            <a:ext cx="7188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More time to work on the project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Better teamwork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Time to experiment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Design a lot of models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Iterate the models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Achieve results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Learned about CNN and how to build them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Learned about </a:t>
            </a:r>
            <a:r>
              <a:rPr lang="de" sz="1800">
                <a:solidFill>
                  <a:schemeClr val="dk2"/>
                </a:solidFill>
              </a:rPr>
              <a:t>different</a:t>
            </a:r>
            <a:r>
              <a:rPr lang="de" sz="1800">
                <a:solidFill>
                  <a:schemeClr val="dk2"/>
                </a:solidFill>
              </a:rPr>
              <a:t> model architecture styles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Learned about different Optimizers like SGD and Adam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Learned about Learning Rate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2"/>
                </a:solidFill>
              </a:rPr>
              <a:t>Learned about Transfer Learning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466">
                <a:solidFill>
                  <a:schemeClr val="lt1"/>
                </a:solidFill>
              </a:rPr>
              <a:t>THANK </a:t>
            </a:r>
            <a:endParaRPr sz="357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88">
                <a:solidFill>
                  <a:schemeClr val="lt1"/>
                </a:solidFill>
              </a:rPr>
              <a:t> </a:t>
            </a:r>
            <a:r>
              <a:rPr lang="de" sz="3688">
                <a:solidFill>
                  <a:schemeClr val="lt1"/>
                </a:solidFill>
              </a:rPr>
              <a:t>YOU!</a:t>
            </a:r>
            <a:endParaRPr sz="3688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M1 Baseline with 1 Convolutional Layer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 title="Screenshot 2025-10-22 at 17.38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6125"/>
            <a:ext cx="3395149" cy="14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 title="Screenshot 2025-10-22 at 17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925" y="1294525"/>
            <a:ext cx="4967599" cy="8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 title="Screenshot 2025-10-22 at 17.40.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50" y="2164050"/>
            <a:ext cx="3395149" cy="274936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437000" y="2710425"/>
            <a:ext cx="32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- Model with low accuracy.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M1 Baseline with 1 Convolutional Layer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 title="Screenshot 2025-10-22 at 17.38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6125"/>
            <a:ext cx="3395149" cy="14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 title="Screenshot 2025-10-22 at 17.39.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925" y="1294525"/>
            <a:ext cx="4967599" cy="8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 title="Screenshot 2025-10-22 at 17.40.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4550" y="2164050"/>
            <a:ext cx="3395149" cy="274936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437000" y="2710425"/>
            <a:ext cx="32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- Model with low accuracy.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64300" y="977200"/>
            <a:ext cx="3760200" cy="3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/>
              <a:t>Dataset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Preprocessing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Model Architecture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Model Performance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Model Analysis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de" sz="1500"/>
              <a:t>Optimization	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Transfer Learning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Evaluation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Recap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500"/>
              <a:t>Deployment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de" sz="1500"/>
              <a:t>Learnings</a:t>
            </a:r>
            <a:endParaRPr sz="150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M2 - Model with 4 Convolutional Layers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 txBox="1"/>
          <p:nvPr/>
        </p:nvSpPr>
        <p:spPr>
          <a:xfrm>
            <a:off x="479150" y="3027275"/>
            <a:ext cx="3227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- Here we increased the number of convolution layers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1"/>
                </a:solidFill>
              </a:rPr>
              <a:t>- We gained on accuracy, but on the expanse of the loss.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23" name="Google Shape;223;p32" title="Screenshot 2025-10-22 at 17.45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6" y="1158075"/>
            <a:ext cx="2738724" cy="172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 title="Screenshot 2025-10-22 at 17.46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875" y="1226375"/>
            <a:ext cx="5614423" cy="9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Screenshot 2025-10-22 at 17.46.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5625" y="2162175"/>
            <a:ext cx="3499524" cy="28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M3 - Model with 6 Convolutional Layers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3" title="Screenshot 2025-10-22 at 17.49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25" y="1017725"/>
            <a:ext cx="3070900" cy="246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 title="Screenshot 2025-10-22 at 17.50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125" y="1125088"/>
            <a:ext cx="5393173" cy="8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 title="Screenshot 2025-10-22 at 17.50.5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3075" y="2088675"/>
            <a:ext cx="3671651" cy="2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446725" y="3523400"/>
            <a:ext cx="4572000" cy="2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Here we introduce more layers and suppose it might overfit, that's why we introduce Dropout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The loss is less, the accuracy better,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so better than M2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M4 - Model with Optimizer SGD instead of Adam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4" title="Screenshot 2025-10-22 at 17.57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25" y="1070525"/>
            <a:ext cx="2388126" cy="206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 title="Screenshot 2025-10-22 at 17.58.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500" y="1172225"/>
            <a:ext cx="5895401" cy="8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 title="Screenshot 2025-10-22 at 17.58.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212" y="2149450"/>
            <a:ext cx="3561625" cy="27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/>
        </p:nvSpPr>
        <p:spPr>
          <a:xfrm>
            <a:off x="421450" y="3191675"/>
            <a:ext cx="43833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Here we are going to use SGD as an optimizer with 80 Epochs, and decrease the batch_size from 512 to 128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Here instead of Flatten() use GlobalAveragePooling2D()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Decrease in accuracy plus bigger loss</a:t>
            </a:r>
            <a:endParaRPr sz="1800">
              <a:solidFill>
                <a:schemeClr val="dk2"/>
              </a:solidFill>
            </a:endParaRPr>
          </a:p>
          <a:p>
            <a:pPr indent="0" lvl="0" marL="254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M5 - Model with Optimizer Adam instead of SGD</a:t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 title="Screenshot 2025-10-22 at 18.02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25" y="1071075"/>
            <a:ext cx="2910725" cy="24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 title="Screenshot 2025-10-22 at 18.02.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950" y="1211150"/>
            <a:ext cx="5495849" cy="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 title="Screenshot 2025-10-22 at 18.02.5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7828" y="2149424"/>
            <a:ext cx="3398526" cy="26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/>
        </p:nvSpPr>
        <p:spPr>
          <a:xfrm>
            <a:off x="522600" y="3649850"/>
            <a:ext cx="423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Here we only changed the optimizer from SGD to Adam and the results improved in comparison to M4. So we keep using Adam for the next models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M6 - Doubling 6 Convolutional Layers + Increasing the LR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6" title="Screenshot 2025-10-22 at 18.05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25" y="1071075"/>
            <a:ext cx="2725302" cy="22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 title="Screenshot 2025-10-22 at 18.05.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275" y="1217075"/>
            <a:ext cx="5292026" cy="8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 title="Screenshot 2025-10-22 at 18.06.1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900" y="2070325"/>
            <a:ext cx="3738501" cy="288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368225" y="3423075"/>
            <a:ext cx="4572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Doubling the convolution layers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Increasing the learning rate decreased accuracy drastically, so we need to go in the exact opposite direction by decreasing the learning rate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M7 - Doubling 6 Convolutional Layers+Decreasing the LR</a:t>
            </a:r>
            <a:endParaRPr/>
          </a:p>
        </p:txBody>
      </p:sp>
      <p:sp>
        <p:nvSpPr>
          <p:cNvPr id="276" name="Google Shape;276;p37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472025" y="3826850"/>
            <a:ext cx="457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- Decreasing the learning rate delivered better results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type="title"/>
          </p:nvPr>
        </p:nvSpPr>
        <p:spPr>
          <a:xfrm>
            <a:off x="311700" y="49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M8 - </a:t>
            </a:r>
            <a:endParaRPr/>
          </a:p>
        </p:txBody>
      </p:sp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Application of: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ZeroPadding2D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RandomCrop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RandomFlip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Batch Normalization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Kernel regularizer</a:t>
            </a:r>
            <a:endParaRPr/>
          </a:p>
        </p:txBody>
      </p:sp>
      <p:sp>
        <p:nvSpPr>
          <p:cNvPr id="285" name="Google Shape;285;p38"/>
          <p:cNvSpPr txBox="1"/>
          <p:nvPr/>
        </p:nvSpPr>
        <p:spPr>
          <a:xfrm>
            <a:off x="472025" y="3826850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b="3520" l="0" r="0" t="-3520"/>
          <a:stretch/>
        </p:blipFill>
        <p:spPr>
          <a:xfrm>
            <a:off x="4707250" y="1778300"/>
            <a:ext cx="4125049" cy="28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 rotWithShape="1">
          <a:blip r:embed="rId4">
            <a:alphaModFix/>
          </a:blip>
          <a:srcRect b="-100000" l="-2220" r="2219" t="100000"/>
          <a:stretch/>
        </p:blipFill>
        <p:spPr>
          <a:xfrm>
            <a:off x="2518025" y="2149325"/>
            <a:ext cx="6173550" cy="8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 rotWithShape="1">
          <a:blip r:embed="rId4">
            <a:alphaModFix/>
          </a:blip>
          <a:srcRect b="-167700" l="3909" r="-3909" t="167700"/>
          <a:stretch/>
        </p:blipFill>
        <p:spPr>
          <a:xfrm>
            <a:off x="2361073" y="2418025"/>
            <a:ext cx="6660074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4">
            <a:alphaModFix/>
          </a:blip>
          <a:srcRect b="205110" l="-4470" r="4470" t="-205110"/>
          <a:stretch/>
        </p:blipFill>
        <p:spPr>
          <a:xfrm>
            <a:off x="2356285" y="1137700"/>
            <a:ext cx="6497026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575" y="1169950"/>
            <a:ext cx="5471249" cy="5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M9 - </a:t>
            </a:r>
            <a:endParaRPr/>
          </a:p>
        </p:txBody>
      </p:sp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Application of: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SGD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smoothing (“reducing noise”)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nesterov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Early stopping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99" name="Google Shape;299;p39"/>
          <p:cNvPicPr preferRelativeResize="0"/>
          <p:nvPr/>
        </p:nvPicPr>
        <p:blipFill rotWithShape="1">
          <a:blip r:embed="rId3">
            <a:alphaModFix/>
          </a:blip>
          <a:srcRect b="-2072" l="0" r="0" t="-2072"/>
          <a:stretch/>
        </p:blipFill>
        <p:spPr>
          <a:xfrm>
            <a:off x="5204200" y="1784475"/>
            <a:ext cx="3684626" cy="30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4">
            <a:alphaModFix/>
          </a:blip>
          <a:srcRect b="-20235" l="0" r="-1163" t="0"/>
          <a:stretch/>
        </p:blipFill>
        <p:spPr>
          <a:xfrm>
            <a:off x="3351275" y="1186425"/>
            <a:ext cx="5121174" cy="5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68225" y="41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M10 -  </a:t>
            </a:r>
            <a:endParaRPr/>
          </a:p>
        </p:txBody>
      </p:sp>
      <p:sp>
        <p:nvSpPr>
          <p:cNvPr id="306" name="Google Shape;306;p40"/>
          <p:cNvSpPr txBox="1"/>
          <p:nvPr>
            <p:ph idx="1" type="body"/>
          </p:nvPr>
        </p:nvSpPr>
        <p:spPr>
          <a:xfrm>
            <a:off x="368225" y="1071075"/>
            <a:ext cx="8520600" cy="39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Application of: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Change of verbose from 1 to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Lambda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Warmup Cosine</a:t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368225" y="3881700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dk2"/>
                </a:solidFill>
              </a:rPr>
              <a:t>Early stopping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4025" y="1951625"/>
            <a:ext cx="3775524" cy="295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875" y="1338525"/>
            <a:ext cx="5213575" cy="4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M11 - </a:t>
            </a:r>
            <a:endParaRPr/>
          </a:p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0" y="1017725"/>
            <a:ext cx="9144000" cy="38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Dismissal of: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Early Stopping</a:t>
            </a: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472025" y="3826850"/>
            <a:ext cx="457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-1680" r="1680" t="0"/>
          <a:stretch/>
        </p:blipFill>
        <p:spPr>
          <a:xfrm>
            <a:off x="4572000" y="1834275"/>
            <a:ext cx="4101075" cy="314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 rotWithShape="1">
          <a:blip r:embed="rId4">
            <a:alphaModFix/>
          </a:blip>
          <a:srcRect b="0" l="-4300" r="4299" t="0"/>
          <a:stretch/>
        </p:blipFill>
        <p:spPr>
          <a:xfrm>
            <a:off x="3854589" y="1095375"/>
            <a:ext cx="497771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Which Dataset was chosen?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91799" l="789" r="45513" t="0"/>
          <a:stretch/>
        </p:blipFill>
        <p:spPr>
          <a:xfrm>
            <a:off x="5698075" y="1152475"/>
            <a:ext cx="1833750" cy="3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714" r="0" t="36600"/>
          <a:stretch/>
        </p:blipFill>
        <p:spPr>
          <a:xfrm>
            <a:off x="4919675" y="1527100"/>
            <a:ext cx="3390550" cy="24224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92700" y="2056413"/>
            <a:ext cx="41793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de" sz="1800">
                <a:solidFill>
                  <a:schemeClr val="dk1"/>
                </a:solidFill>
              </a:rPr>
              <a:t>Already worked on from previous exercises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" sz="1800">
                <a:solidFill>
                  <a:schemeClr val="dk1"/>
                </a:solidFill>
              </a:rPr>
              <a:t>Chosen for practical reasons and bigger size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299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Preprocessing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51950" y="1360725"/>
            <a:ext cx="4179300" cy="31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1 - Loaded the </a:t>
            </a:r>
            <a:r>
              <a:rPr b="1" lang="de" sz="1100">
                <a:solidFill>
                  <a:schemeClr val="dk1"/>
                </a:solidFill>
              </a:rPr>
              <a:t>CIFAR-10 dataset</a:t>
            </a:r>
            <a:r>
              <a:rPr lang="de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(60,000 color images, 32×32×3, across 10 classes).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2 - Converted pixel values from </a:t>
            </a:r>
            <a:r>
              <a:rPr lang="de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[0, 255]</a:t>
            </a:r>
            <a:r>
              <a:rPr lang="de" sz="1100">
                <a:solidFill>
                  <a:schemeClr val="dk1"/>
                </a:solidFill>
              </a:rPr>
              <a:t> to </a:t>
            </a:r>
            <a:r>
              <a:rPr lang="de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[0, 1]</a:t>
            </a:r>
            <a:r>
              <a:rPr lang="de" sz="1100">
                <a:solidFill>
                  <a:schemeClr val="dk1"/>
                </a:solidFill>
              </a:rPr>
              <a:t>.</a:t>
            </a:r>
            <a:br>
              <a:rPr lang="de" sz="1100">
                <a:solidFill>
                  <a:schemeClr val="dk1"/>
                </a:solidFill>
              </a:rPr>
            </a:br>
            <a:br>
              <a:rPr i="1" lang="de" sz="1100">
                <a:solidFill>
                  <a:schemeClr val="dk1"/>
                </a:solidFill>
              </a:rPr>
            </a:b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3 -</a:t>
            </a:r>
            <a:r>
              <a:rPr b="1" lang="de" sz="1100">
                <a:solidFill>
                  <a:schemeClr val="dk1"/>
                </a:solidFill>
              </a:rPr>
              <a:t> </a:t>
            </a:r>
            <a:r>
              <a:rPr lang="de" sz="1100">
                <a:solidFill>
                  <a:schemeClr val="dk1"/>
                </a:solidFill>
              </a:rPr>
              <a:t>Converted numeric class labels (0–9) into </a:t>
            </a:r>
            <a:r>
              <a:rPr b="1" lang="de" sz="1100">
                <a:solidFill>
                  <a:schemeClr val="dk1"/>
                </a:solidFill>
              </a:rPr>
              <a:t>one-hot vectors</a:t>
            </a:r>
            <a:r>
              <a:rPr lang="de" sz="1100">
                <a:solidFill>
                  <a:schemeClr val="dk1"/>
                </a:solidFill>
              </a:rPr>
              <a:t>          (e.g., </a:t>
            </a:r>
            <a:r>
              <a:rPr lang="de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dog → [0,0,0,0,0,1,0,0,0,0]</a:t>
            </a:r>
            <a:r>
              <a:rPr lang="de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4 -</a:t>
            </a:r>
            <a:r>
              <a:rPr b="1" lang="de" sz="1100">
                <a:solidFill>
                  <a:schemeClr val="dk1"/>
                </a:solidFill>
              </a:rPr>
              <a:t> </a:t>
            </a:r>
            <a:r>
              <a:rPr lang="de" sz="1100">
                <a:solidFill>
                  <a:schemeClr val="dk1"/>
                </a:solidFill>
              </a:rPr>
              <a:t>Display </a:t>
            </a:r>
            <a:r>
              <a:rPr b="1" lang="de" sz="1100">
                <a:solidFill>
                  <a:schemeClr val="dk1"/>
                </a:solidFill>
              </a:rPr>
              <a:t>sample images</a:t>
            </a:r>
            <a:r>
              <a:rPr lang="de" sz="1100">
                <a:solidFill>
                  <a:schemeClr val="dk1"/>
                </a:solidFill>
              </a:rPr>
              <a:t> to verify correct data loading and labeling.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5646075" y="671624"/>
            <a:ext cx="1845900" cy="817200"/>
          </a:xfrm>
          <a:prstGeom prst="roundRect">
            <a:avLst>
              <a:gd fmla="val 50000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</a:pPr>
            <a:r>
              <a:rPr lang="de" sz="1324">
                <a:solidFill>
                  <a:schemeClr val="dk1"/>
                </a:solidFill>
              </a:rPr>
              <a:t>CIFAR-10 Dataset (60k images)</a:t>
            </a:r>
            <a:endParaRPr sz="132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646435" y="1803675"/>
            <a:ext cx="1845900" cy="8496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</a:pPr>
            <a:r>
              <a:rPr lang="de" sz="1084">
                <a:solidFill>
                  <a:schemeClr val="dk1"/>
                </a:solidFill>
              </a:rPr>
              <a:t>Image Normalization (Pixel values / 255)</a:t>
            </a:r>
            <a:endParaRPr sz="108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646075" y="2968134"/>
            <a:ext cx="1845900" cy="531000"/>
          </a:xfrm>
          <a:prstGeom prst="roundRect">
            <a:avLst>
              <a:gd fmla="val 5000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</a:pPr>
            <a:r>
              <a:rPr lang="de" sz="1204">
                <a:solidFill>
                  <a:schemeClr val="dk1"/>
                </a:solidFill>
              </a:rPr>
              <a:t>Label Encoding (One-hot vectors)</a:t>
            </a:r>
            <a:endParaRPr sz="1204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646427" y="3868404"/>
            <a:ext cx="1845900" cy="531000"/>
          </a:xfrm>
          <a:prstGeom prst="roundRect">
            <a:avLst>
              <a:gd fmla="val 50000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084">
                <a:solidFill>
                  <a:schemeClr val="dk1"/>
                </a:solidFill>
              </a:rPr>
              <a:t>Data Visualization (Check samples)</a:t>
            </a:r>
            <a:endParaRPr sz="84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3" name="Google Shape;83;p16"/>
          <p:cNvCxnSpPr>
            <a:stCxn id="80" idx="0"/>
            <a:endCxn id="79" idx="2"/>
          </p:cNvCxnSpPr>
          <p:nvPr/>
        </p:nvCxnSpPr>
        <p:spPr>
          <a:xfrm rot="-5400000">
            <a:off x="6412185" y="1645875"/>
            <a:ext cx="3150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6"/>
          <p:cNvCxnSpPr>
            <a:stCxn id="81" idx="2"/>
            <a:endCxn id="82" idx="0"/>
          </p:cNvCxnSpPr>
          <p:nvPr/>
        </p:nvCxnSpPr>
        <p:spPr>
          <a:xfrm flipH="1" rot="-5400000">
            <a:off x="6384675" y="3683484"/>
            <a:ext cx="369300" cy="6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6"/>
          <p:cNvCxnSpPr>
            <a:stCxn id="81" idx="0"/>
            <a:endCxn id="80" idx="2"/>
          </p:cNvCxnSpPr>
          <p:nvPr/>
        </p:nvCxnSpPr>
        <p:spPr>
          <a:xfrm rot="-5400000">
            <a:off x="6411825" y="2810334"/>
            <a:ext cx="3150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15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120"/>
              <a:t>Model Architecture</a:t>
            </a:r>
            <a:endParaRPr sz="2120"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952500" y="7578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{4D3AFE6F-CF79-4F5A-AF53-35CC84A8C61A}</a:tableStyleId>
              </a:tblPr>
              <a:tblGrid>
                <a:gridCol w="886200"/>
                <a:gridCol w="3053700"/>
                <a:gridCol w="2970575"/>
                <a:gridCol w="969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Model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dk1"/>
                          </a:solidFill>
                        </a:rPr>
                        <a:t>Architecture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Results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Baseline CNN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1 Conv2D layer (32 filters)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MaxPooling2D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Flatten → Dense(100) → Dense(10, softmax)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Optimizer: Adam (1e-3)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acc: 0.66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L: 1.08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Deep CNN with Regularization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6 Conv2D layers (64–128–256 filters)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GlobalAveragePooling2D (instead of Flatten)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Dropout(0.3) between dense layers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Adam (1e-2), batch size 128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acc: 0.10</a:t>
                      </a:r>
                      <a:br>
                        <a:rPr lang="de" sz="1100"/>
                      </a:br>
                      <a:r>
                        <a:rPr lang="de" sz="1100"/>
                        <a:t>L: 2.30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836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M11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CNN with Data Augmentation &amp; L2 Regularization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• Added </a:t>
                      </a:r>
                      <a:r>
                        <a:rPr b="1" lang="de" sz="900">
                          <a:solidFill>
                            <a:schemeClr val="dk1"/>
                          </a:solidFill>
                        </a:rPr>
                        <a:t>data augmentation</a:t>
                      </a:r>
                      <a:r>
                        <a:rPr lang="de" sz="900">
                          <a:solidFill>
                            <a:schemeClr val="dk1"/>
                          </a:solidFill>
                        </a:rPr>
                        <a:t> (padding, crop, flip)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• BatchNormalization after each Conv layer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• L2 weight decay (5e-4)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• Dropout(0.4–0.5)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b="1" lang="de" sz="900">
                          <a:solidFill>
                            <a:schemeClr val="dk1"/>
                          </a:solidFill>
                        </a:rPr>
                        <a:t>SGD with cosine learning rate schedule + warmup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acc: 0.928</a:t>
                      </a:r>
                      <a:br>
                        <a:rPr lang="de" sz="1100"/>
                      </a:br>
                      <a:r>
                        <a:rPr lang="de" sz="1100"/>
                        <a:t>L: 0.76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FF00"/>
                    </a:solidFill>
                  </a:tcPr>
                </a:tc>
              </a:tr>
              <a:tr h="71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M13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(Winner)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Transfer Learning with MobileNetV2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MobileNetV2 backbone + GlobalAveragePooling2D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Two-phase training: head warm-up then fine-tuning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Extensive data augmentation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/>
                        <a:t>• SGD + cosine LR schedule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acc: 0.934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L: 0.20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FF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M14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/>
                        <a:t>Model SUPREME — “Wide ResNet-28-10 (MixUp Edition)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900">
                          <a:solidFill>
                            <a:schemeClr val="dk1"/>
                          </a:solidFill>
                        </a:rPr>
                        <a:t>• </a:t>
                      </a:r>
                      <a:r>
                        <a:rPr lang="de" sz="900"/>
                        <a:t>Wide ResNet-28-10 — 28 layers deep, 10× wider than the original ResNet-28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100"/>
                        <a:t>acc: </a:t>
                      </a:r>
                      <a:r>
                        <a:rPr b="1" lang="de" sz="1100">
                          <a:solidFill>
                            <a:schemeClr val="dk1"/>
                          </a:solidFill>
                        </a:rPr>
                        <a:t>0.939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100">
                          <a:solidFill>
                            <a:schemeClr val="dk1"/>
                          </a:solidFill>
                        </a:rPr>
                        <a:t>L: 0.37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9" name="Google Shape;99;p18" title="Diagram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313" y="950550"/>
            <a:ext cx="6487374" cy="40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1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03275" y="1088700"/>
            <a:ext cx="244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Simple structure: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1 Conv layer → Pooling → Dense layers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Served as the </a:t>
            </a:r>
            <a:r>
              <a:rPr b="1" lang="de" sz="1100">
                <a:solidFill>
                  <a:schemeClr val="dk1"/>
                </a:solidFill>
              </a:rPr>
              <a:t>initial performance benchmark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Achieved </a:t>
            </a:r>
            <a:r>
              <a:rPr b="1" lang="de" sz="1100">
                <a:solidFill>
                  <a:schemeClr val="dk1"/>
                </a:solidFill>
              </a:rPr>
              <a:t>≈ 66% accuracy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Showed that even a </a:t>
            </a:r>
            <a:r>
              <a:rPr b="1" lang="de" sz="1100">
                <a:solidFill>
                  <a:schemeClr val="dk1"/>
                </a:solidFill>
              </a:rPr>
              <a:t>small CNN can learn basic image features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850" y="3233925"/>
            <a:ext cx="5086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9952" y="892915"/>
            <a:ext cx="3043100" cy="208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650" y="892154"/>
            <a:ext cx="3043100" cy="207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6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017725"/>
            <a:ext cx="223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Increased depth: </a:t>
            </a:r>
            <a:br>
              <a:rPr lang="de" sz="1100">
                <a:solidFill>
                  <a:schemeClr val="dk1"/>
                </a:solidFill>
              </a:rPr>
            </a:br>
            <a:r>
              <a:rPr lang="de" sz="1100">
                <a:solidFill>
                  <a:schemeClr val="dk1"/>
                </a:solidFill>
              </a:rPr>
              <a:t>added more Conv layers + Dropout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Raised learning rate (</a:t>
            </a:r>
            <a:r>
              <a:rPr b="1" lang="de" sz="1100">
                <a:solidFill>
                  <a:schemeClr val="dk1"/>
                </a:solidFill>
              </a:rPr>
              <a:t>too high</a:t>
            </a:r>
            <a:r>
              <a:rPr lang="de" sz="1100">
                <a:solidFill>
                  <a:schemeClr val="dk1"/>
                </a:solidFill>
              </a:rPr>
              <a:t>) → unstable training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de" sz="1100">
                <a:solidFill>
                  <a:schemeClr val="dk1"/>
                </a:solidFill>
              </a:rPr>
              <a:t>Accuracy ≈ 10%</a:t>
            </a:r>
            <a:r>
              <a:rPr lang="de" sz="1100">
                <a:solidFill>
                  <a:schemeClr val="dk1"/>
                </a:solidFill>
              </a:rPr>
              <a:t>, </a:t>
            </a:r>
            <a:r>
              <a:rPr b="1" lang="de" sz="1100">
                <a:solidFill>
                  <a:schemeClr val="dk1"/>
                </a:solidFill>
              </a:rPr>
              <a:t>Loss ≈ 2.3</a:t>
            </a:r>
            <a:r>
              <a:rPr lang="de" sz="1100">
                <a:solidFill>
                  <a:schemeClr val="dk1"/>
                </a:solidFill>
              </a:rPr>
              <a:t> (random performance)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Revealed that </a:t>
            </a:r>
            <a:r>
              <a:rPr b="1" lang="de" sz="1100">
                <a:solidFill>
                  <a:schemeClr val="dk1"/>
                </a:solidFill>
              </a:rPr>
              <a:t>depth ≠ better results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Key lesson: </a:t>
            </a:r>
            <a:r>
              <a:rPr b="1" lang="de" sz="1100">
                <a:solidFill>
                  <a:schemeClr val="dk1"/>
                </a:solidFill>
              </a:rPr>
              <a:t>lower learning rate</a:t>
            </a:r>
            <a:r>
              <a:rPr lang="de" sz="1100">
                <a:solidFill>
                  <a:schemeClr val="dk1"/>
                </a:solidFill>
              </a:rPr>
              <a:t> and </a:t>
            </a:r>
            <a:r>
              <a:rPr b="1" lang="de" sz="1100">
                <a:solidFill>
                  <a:schemeClr val="dk1"/>
                </a:solidFill>
              </a:rPr>
              <a:t>use proper regularization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Became our </a:t>
            </a:r>
            <a:r>
              <a:rPr b="1" lang="de" sz="1100">
                <a:solidFill>
                  <a:schemeClr val="dk1"/>
                </a:solidFill>
              </a:rPr>
              <a:t>most educational failure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778" y="1314100"/>
            <a:ext cx="2763850" cy="186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5529" l="0" r="0" t="-1360"/>
          <a:stretch/>
        </p:blipFill>
        <p:spPr>
          <a:xfrm>
            <a:off x="5516882" y="1284225"/>
            <a:ext cx="2859270" cy="19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0450" y="3525475"/>
            <a:ext cx="503872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Model 11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25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Added </a:t>
            </a:r>
            <a:r>
              <a:rPr b="1" lang="de" sz="1100">
                <a:solidFill>
                  <a:schemeClr val="dk1"/>
                </a:solidFill>
              </a:rPr>
              <a:t>Batch Normalization</a:t>
            </a:r>
            <a:r>
              <a:rPr lang="de" sz="1100">
                <a:solidFill>
                  <a:schemeClr val="dk1"/>
                </a:solidFill>
              </a:rPr>
              <a:t>, </a:t>
            </a:r>
            <a:r>
              <a:rPr b="1" lang="de" sz="1100">
                <a:solidFill>
                  <a:schemeClr val="dk1"/>
                </a:solidFill>
              </a:rPr>
              <a:t>Data Augmentation</a:t>
            </a:r>
            <a:r>
              <a:rPr lang="de" sz="1100">
                <a:solidFill>
                  <a:schemeClr val="dk1"/>
                </a:solidFill>
              </a:rPr>
              <a:t>, </a:t>
            </a:r>
            <a:r>
              <a:rPr b="1" lang="de" sz="1100">
                <a:solidFill>
                  <a:schemeClr val="dk1"/>
                </a:solidFill>
              </a:rPr>
              <a:t>L2 Regularization</a:t>
            </a:r>
            <a:r>
              <a:rPr lang="de" sz="1100">
                <a:solidFill>
                  <a:schemeClr val="dk1"/>
                </a:solidFill>
              </a:rPr>
              <a:t>, and </a:t>
            </a:r>
            <a:r>
              <a:rPr b="1" lang="de" sz="1100">
                <a:solidFill>
                  <a:schemeClr val="dk1"/>
                </a:solidFill>
              </a:rPr>
              <a:t>Dropout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Implemented </a:t>
            </a:r>
            <a:r>
              <a:rPr b="1" lang="de" sz="1100">
                <a:solidFill>
                  <a:schemeClr val="dk1"/>
                </a:solidFill>
              </a:rPr>
              <a:t>Cosine Learning Rate Schedule</a:t>
            </a:r>
            <a:r>
              <a:rPr lang="de" sz="1100">
                <a:solidFill>
                  <a:schemeClr val="dk1"/>
                </a:solidFill>
              </a:rPr>
              <a:t> for smoother training</a:t>
            </a:r>
            <a:br>
              <a:rPr lang="de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100">
                <a:solidFill>
                  <a:schemeClr val="dk1"/>
                </a:solidFill>
              </a:rPr>
              <a:t>Significantly improved </a:t>
            </a:r>
            <a:r>
              <a:rPr b="1" lang="de" sz="1100">
                <a:solidFill>
                  <a:schemeClr val="dk1"/>
                </a:solidFill>
              </a:rPr>
              <a:t>stability and generalization</a:t>
            </a:r>
            <a:br>
              <a:rPr b="1" lang="de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 sz="1100">
                <a:solidFill>
                  <a:schemeClr val="dk1"/>
                </a:solidFill>
              </a:rPr>
              <a:t>Achieved </a:t>
            </a:r>
            <a:r>
              <a:rPr b="1" lang="de" sz="1100">
                <a:solidFill>
                  <a:schemeClr val="dk1"/>
                </a:solidFill>
              </a:rPr>
              <a:t>≈ 90–92% accuracy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47462" r="6617" t="11762"/>
          <a:stretch/>
        </p:blipFill>
        <p:spPr>
          <a:xfrm>
            <a:off x="6117793" y="1285362"/>
            <a:ext cx="3026207" cy="214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2726" l="1855" r="52222" t="11818"/>
          <a:stretch/>
        </p:blipFill>
        <p:spPr>
          <a:xfrm>
            <a:off x="2925025" y="1285350"/>
            <a:ext cx="3026207" cy="20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88046" l="586" r="59762" t="0"/>
          <a:stretch/>
        </p:blipFill>
        <p:spPr>
          <a:xfrm>
            <a:off x="2925025" y="3506200"/>
            <a:ext cx="4718799" cy="5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